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276" r:id="rId3"/>
    <p:sldId id="260" r:id="rId4"/>
    <p:sldId id="263" r:id="rId5"/>
    <p:sldId id="281" r:id="rId6"/>
    <p:sldId id="265" r:id="rId7"/>
    <p:sldId id="282" r:id="rId8"/>
    <p:sldId id="283" r:id="rId9"/>
    <p:sldId id="284" r:id="rId10"/>
    <p:sldId id="264" r:id="rId11"/>
    <p:sldId id="285" r:id="rId12"/>
    <p:sldId id="291" r:id="rId13"/>
    <p:sldId id="286" r:id="rId14"/>
    <p:sldId id="288" r:id="rId15"/>
    <p:sldId id="287" r:id="rId16"/>
    <p:sldId id="272" r:id="rId17"/>
    <p:sldId id="266" r:id="rId18"/>
    <p:sldId id="290" r:id="rId19"/>
    <p:sldId id="273" r:id="rId20"/>
    <p:sldId id="294" r:id="rId21"/>
    <p:sldId id="292" r:id="rId22"/>
    <p:sldId id="279" r:id="rId23"/>
    <p:sldId id="293" r:id="rId24"/>
    <p:sldId id="28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7DBCBDB-FE3B-42F5-8F70-1B57B924423F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E7D6642-5830-494B-A85A-1A3587C550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2414939">
            <a:off x="-2868228" y="476580"/>
            <a:ext cx="8646165" cy="7162505"/>
          </a:xfrm>
          <a:custGeom>
            <a:avLst/>
            <a:gdLst>
              <a:gd name="connsiteX0" fmla="*/ 1880847 w 8416345"/>
              <a:gd name="connsiteY0" fmla="*/ 0 h 6826525"/>
              <a:gd name="connsiteX1" fmla="*/ 8416345 w 8416345"/>
              <a:gd name="connsiteY1" fmla="*/ 0 h 6826525"/>
              <a:gd name="connsiteX2" fmla="*/ 8416345 w 8416345"/>
              <a:gd name="connsiteY2" fmla="*/ 3452825 h 6826525"/>
              <a:gd name="connsiteX3" fmla="*/ 4431026 w 8416345"/>
              <a:gd name="connsiteY3" fmla="*/ 6826525 h 6826525"/>
              <a:gd name="connsiteX4" fmla="*/ 0 w 8416345"/>
              <a:gd name="connsiteY4" fmla="*/ 1592198 h 68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345" h="6826525">
                <a:moveTo>
                  <a:pt x="1880847" y="0"/>
                </a:moveTo>
                <a:lnTo>
                  <a:pt x="8416345" y="0"/>
                </a:lnTo>
                <a:lnTo>
                  <a:pt x="8416345" y="3452825"/>
                </a:lnTo>
                <a:lnTo>
                  <a:pt x="4431026" y="6826525"/>
                </a:lnTo>
                <a:lnTo>
                  <a:pt x="0" y="1592198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28" y="3529134"/>
            <a:ext cx="6965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12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Sentiment Analysis on Social Media Posts with LSTM</a:t>
            </a:r>
            <a:endParaRPr lang="zh-CN" altLang="en-US" sz="3600" spc="12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274" y="4651972"/>
            <a:ext cx="2815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Dr. </a:t>
            </a:r>
            <a:r>
              <a:rPr lang="en-US" altLang="zh-CN" sz="1600" spc="100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Noha</a:t>
            </a:r>
            <a:endParaRPr lang="en-US" altLang="zh-CN" sz="1600" spc="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spc="1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Eng. Nawal</a:t>
            </a:r>
            <a:endParaRPr lang="zh-CN" altLang="en-US" sz="1600" spc="1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1852" y="4651972"/>
            <a:ext cx="4773293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4165600" cy="68580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>
            <a:spLocks noChangeArrowheads="1"/>
          </p:cNvSpPr>
          <p:nvPr/>
        </p:nvSpPr>
        <p:spPr bwMode="auto">
          <a:xfrm rot="10800000" flipV="1">
            <a:off x="1581897" y="647531"/>
            <a:ext cx="19568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534C4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" altLang="zh-CN" sz="2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MonkeyLearn</a:t>
            </a:r>
            <a:endParaRPr lang="en-US" altLang="zh-CN" sz="20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60320" y="2323925"/>
            <a:ext cx="952499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Lexalytics offers sentiment analysis solutions to analyze social media posts, reviews and other text data.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2560319" y="2026334"/>
            <a:ext cx="13115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" altLang="zh-CN" sz="2000" dirty="0">
                <a:solidFill>
                  <a:srgbClr val="C00000"/>
                </a:solidFill>
                <a:cs typeface="+mn-ea"/>
                <a:sym typeface="+mn-lt"/>
              </a:rPr>
              <a:t>Lexalytics</a:t>
            </a:r>
            <a:endParaRPr lang="en-US" altLang="zh-CN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67229" y="3563050"/>
            <a:ext cx="8464424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Aylien provides text analysis APIs, including sentiment analysis that use deep learning models, their API can be integrates into various applications to analyze social media content.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3361731" y="3344801"/>
            <a:ext cx="8805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" altLang="zh-CN" sz="2000" dirty="0">
                <a:solidFill>
                  <a:srgbClr val="C00000"/>
                </a:solidFill>
                <a:cs typeface="+mn-ea"/>
                <a:sym typeface="+mn-lt"/>
              </a:rPr>
              <a:t>Aylien</a:t>
            </a:r>
            <a:endParaRPr lang="en-US" altLang="zh-CN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9735" y="5269917"/>
            <a:ext cx="7741918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Twinword offers sentiment analysis APIs and tools that can analyze social media posts, they provide both cloud based APIs and on-premise solutions.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3989735" y="4973204"/>
            <a:ext cx="10485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" altLang="zh-CN" sz="1600" dirty="0">
                <a:solidFill>
                  <a:srgbClr val="C00000"/>
                </a:solidFill>
                <a:cs typeface="+mn-ea"/>
                <a:sym typeface="+mn-lt"/>
              </a:rPr>
              <a:t>Twinword</a:t>
            </a:r>
            <a:endParaRPr lang="en-US" altLang="zh-CN" sz="16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" name="文本框 5"/>
          <p:cNvSpPr txBox="1">
            <a:spLocks noChangeArrowheads="1"/>
          </p:cNvSpPr>
          <p:nvPr/>
        </p:nvSpPr>
        <p:spPr bwMode="auto">
          <a:xfrm>
            <a:off x="8206328" y="0"/>
            <a:ext cx="35253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Apps that are similar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11853895" y="5476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912F690E-B5C0-0A83-8FA2-4B6D9AA2AAE9}"/>
              </a:ext>
            </a:extLst>
          </p:cNvPr>
          <p:cNvSpPr/>
          <p:nvPr/>
        </p:nvSpPr>
        <p:spPr>
          <a:xfrm>
            <a:off x="1454024" y="954237"/>
            <a:ext cx="10454640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This platform offers sentiment analysis tools using deep learning techniques like LSTM, it provides easy to use APIs and integrations to analyze social media posts.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4217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47597" y="3167387"/>
            <a:ext cx="5024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cs typeface="+mn-ea"/>
                <a:sym typeface="+mn-lt"/>
              </a:rPr>
              <a:t>Algorithms being used 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8255237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4987987" y="774473"/>
            <a:ext cx="19919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LSTM</a:t>
            </a: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-30145" y="57303"/>
            <a:ext cx="339890" cy="279602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26">
            <a:extLst>
              <a:ext uri="{FF2B5EF4-FFF2-40B4-BE49-F238E27FC236}">
                <a16:creationId xmlns:a16="http://schemas.microsoft.com/office/drawing/2014/main" id="{F25D5950-38AD-4487-9AB3-C5CB06BA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680" y="198776"/>
            <a:ext cx="2301241" cy="1752600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4DF7C3-FE66-4E38-9094-F2B449B1D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1" y="27159"/>
            <a:ext cx="3892467" cy="53544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0A78E3-E8D7-4A6C-8887-8A59E1F7FC52}"/>
              </a:ext>
            </a:extLst>
          </p:cNvPr>
          <p:cNvSpPr/>
          <p:nvPr/>
        </p:nvSpPr>
        <p:spPr>
          <a:xfrm>
            <a:off x="4388423" y="6090841"/>
            <a:ext cx="30386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cs typeface="+mn-ea"/>
                <a:sym typeface="+mn-lt"/>
              </a:rPr>
              <a:t>Structure of LSTM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36A97-C910-43F7-93BD-8F505319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0" y="2119649"/>
            <a:ext cx="11869320" cy="38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29407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5741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3570" y="3195341"/>
            <a:ext cx="130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cs typeface="+mn-ea"/>
                <a:sym typeface="+mn-lt"/>
              </a:rPr>
              <a:t>Tools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4181291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>
            <a:off x="0" y="0"/>
            <a:ext cx="4165600" cy="6858000"/>
          </a:xfrm>
          <a:prstGeom prst="rt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5"/>
          <p:cNvSpPr txBox="1">
            <a:spLocks noChangeArrowheads="1"/>
          </p:cNvSpPr>
          <p:nvPr/>
        </p:nvSpPr>
        <p:spPr bwMode="auto">
          <a:xfrm>
            <a:off x="1125151" y="273590"/>
            <a:ext cx="1195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534C49"/>
                </a:solidFill>
                <a:latin typeface="+mj-ea"/>
                <a:ea typeface="+mj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r>
              <a:rPr lang="en-US" altLang="zh-CN" sz="2000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Pandas</a:t>
            </a:r>
          </a:p>
        </p:txBody>
      </p:sp>
      <p:sp>
        <p:nvSpPr>
          <p:cNvPr id="4" name="矩形 3"/>
          <p:cNvSpPr/>
          <p:nvPr/>
        </p:nvSpPr>
        <p:spPr>
          <a:xfrm>
            <a:off x="1125151" y="575890"/>
            <a:ext cx="4090495" cy="39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Read dataset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96431" y="1437848"/>
            <a:ext cx="4084076" cy="39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Explore and Visualize data</a:t>
            </a:r>
          </a:p>
        </p:txBody>
      </p:sp>
      <p:sp>
        <p:nvSpPr>
          <p:cNvPr id="6" name="矩形 5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1700656" y="1204776"/>
            <a:ext cx="25651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Matplotlib &amp; Seaborn</a:t>
            </a:r>
          </a:p>
        </p:txBody>
      </p:sp>
      <p:sp>
        <p:nvSpPr>
          <p:cNvPr id="7" name="矩形 6"/>
          <p:cNvSpPr/>
          <p:nvPr/>
        </p:nvSpPr>
        <p:spPr>
          <a:xfrm>
            <a:off x="2473260" y="2386469"/>
            <a:ext cx="6105964" cy="74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Apply preprocessing on data using 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Stropwords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PorterStemmer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5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WordNetLemmatizer</a:t>
            </a: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and Word Tokenize</a:t>
            </a: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2477485" y="2153397"/>
            <a:ext cx="8228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C00000"/>
                </a:solidFill>
                <a:cs typeface="+mn-ea"/>
                <a:sym typeface="+mn-lt"/>
              </a:rPr>
              <a:t>NLTK</a:t>
            </a:r>
          </a:p>
        </p:txBody>
      </p:sp>
      <p:sp>
        <p:nvSpPr>
          <p:cNvPr id="9" name="矩形 8"/>
          <p:cNvSpPr/>
          <p:nvPr/>
        </p:nvSpPr>
        <p:spPr>
          <a:xfrm>
            <a:off x="3229125" y="4204374"/>
            <a:ext cx="5694338" cy="395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Build LSTM model using models, layers and optimizers</a:t>
            </a: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/>
          <p:nvPr/>
        </p:nvSpPr>
        <p:spPr>
          <a:xfrm>
            <a:off x="3233350" y="3927375"/>
            <a:ext cx="1411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C00000"/>
                </a:solidFill>
                <a:cs typeface="+mn-ea"/>
                <a:sym typeface="+mn-lt"/>
              </a:rPr>
              <a:t>Tensorflow</a:t>
            </a:r>
            <a:endParaRPr lang="en-US" altLang="zh-CN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3" name="文本框 5"/>
          <p:cNvSpPr txBox="1">
            <a:spLocks noChangeArrowheads="1"/>
          </p:cNvSpPr>
          <p:nvPr/>
        </p:nvSpPr>
        <p:spPr bwMode="auto">
          <a:xfrm>
            <a:off x="10697438" y="0"/>
            <a:ext cx="10424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Tools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11853895" y="5476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8">
            <a:extLst>
              <a:ext uri="{FF2B5EF4-FFF2-40B4-BE49-F238E27FC236}">
                <a16:creationId xmlns:a16="http://schemas.microsoft.com/office/drawing/2014/main" id="{0E9032A1-F629-4E85-A5B2-68D78BF57A89}"/>
              </a:ext>
            </a:extLst>
          </p:cNvPr>
          <p:cNvSpPr/>
          <p:nvPr/>
        </p:nvSpPr>
        <p:spPr>
          <a:xfrm>
            <a:off x="3939056" y="5530113"/>
            <a:ext cx="710546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Evaluate model using metrics such as </a:t>
            </a:r>
            <a:r>
              <a:rPr lang="fr-FR" dirty="0" err="1"/>
              <a:t>accuracy</a:t>
            </a:r>
            <a:r>
              <a:rPr lang="fr-FR" dirty="0"/>
              <a:t> score, classification report and confusion matrix</a:t>
            </a:r>
          </a:p>
        </p:txBody>
      </p:sp>
      <p:sp>
        <p:nvSpPr>
          <p:cNvPr id="16" name="矩形 9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>
            <a:extLst>
              <a:ext uri="{FF2B5EF4-FFF2-40B4-BE49-F238E27FC236}">
                <a16:creationId xmlns:a16="http://schemas.microsoft.com/office/drawing/2014/main" id="{58EE4A34-DD1C-4D71-9AB2-2E2F01EAF697}"/>
              </a:ext>
            </a:extLst>
          </p:cNvPr>
          <p:cNvSpPr/>
          <p:nvPr/>
        </p:nvSpPr>
        <p:spPr>
          <a:xfrm>
            <a:off x="3943282" y="5253114"/>
            <a:ext cx="10550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C00000"/>
                </a:solidFill>
                <a:cs typeface="+mn-ea"/>
                <a:sym typeface="+mn-lt"/>
              </a:rPr>
              <a:t>Sklearn</a:t>
            </a:r>
            <a:endParaRPr lang="en-US" altLang="zh-CN" sz="2000" dirty="0">
              <a:solidFill>
                <a:srgbClr val="C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324079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5741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71116" y="3197161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cs typeface="+mn-ea"/>
                <a:sym typeface="+mn-lt"/>
              </a:rPr>
              <a:t>Functions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047686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38200" y="0"/>
            <a:ext cx="10420350" cy="6877050"/>
          </a:xfrm>
          <a:custGeom>
            <a:avLst/>
            <a:gdLst>
              <a:gd name="connsiteX0" fmla="*/ 0 w 10420350"/>
              <a:gd name="connsiteY0" fmla="*/ 0 h 6877050"/>
              <a:gd name="connsiteX1" fmla="*/ 6038850 w 10420350"/>
              <a:gd name="connsiteY1" fmla="*/ 6877050 h 6877050"/>
              <a:gd name="connsiteX2" fmla="*/ 10420350 w 10420350"/>
              <a:gd name="connsiteY2" fmla="*/ 6877050 h 6877050"/>
              <a:gd name="connsiteX3" fmla="*/ 4457700 w 10420350"/>
              <a:gd name="connsiteY3" fmla="*/ 0 h 6877050"/>
              <a:gd name="connsiteX4" fmla="*/ 0 w 10420350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0350" h="6877050">
                <a:moveTo>
                  <a:pt x="0" y="0"/>
                </a:moveTo>
                <a:lnTo>
                  <a:pt x="6038850" y="6877050"/>
                </a:lnTo>
                <a:lnTo>
                  <a:pt x="10420350" y="6877050"/>
                </a:lnTo>
                <a:lnTo>
                  <a:pt x="4457700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214" y="4170574"/>
            <a:ext cx="33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Preprocess text series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214" y="4819813"/>
            <a:ext cx="5006114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Take dataset and return cleaned dataset</a:t>
            </a:r>
            <a:endParaRPr lang="zh-CN" altLang="en-US" sz="1600" b="1" spc="1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84995" y="1343554"/>
            <a:ext cx="366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Built-in functions in Python 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8E29A60F-8F23-4A8E-9B39-985FE58BAED3}"/>
              </a:ext>
            </a:extLst>
          </p:cNvPr>
          <p:cNvSpPr txBox="1"/>
          <p:nvPr/>
        </p:nvSpPr>
        <p:spPr>
          <a:xfrm>
            <a:off x="-30480" y="486578"/>
            <a:ext cx="1558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cs typeface="+mn-ea"/>
                <a:sym typeface="+mn-lt"/>
              </a:rPr>
              <a:t>Functions</a:t>
            </a:r>
            <a:endParaRPr lang="zh-CN" altLang="en-US" sz="2500" dirty="0">
              <a:cs typeface="+mn-ea"/>
              <a:sym typeface="+mn-lt"/>
            </a:endParaRPr>
          </a:p>
        </p:txBody>
      </p:sp>
      <p:sp>
        <p:nvSpPr>
          <p:cNvPr id="8" name="等腰三角形 14">
            <a:extLst>
              <a:ext uri="{FF2B5EF4-FFF2-40B4-BE49-F238E27FC236}">
                <a16:creationId xmlns:a16="http://schemas.microsoft.com/office/drawing/2014/main" id="{ECCE0059-2B1B-4A31-8C52-C14784368210}"/>
              </a:ext>
            </a:extLst>
          </p:cNvPr>
          <p:cNvSpPr/>
          <p:nvPr/>
        </p:nvSpPr>
        <p:spPr>
          <a:xfrm rot="10800000" flipH="1">
            <a:off x="173830" y="-9512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2693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8477" y="3167387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Input/Output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838200" y="0"/>
            <a:ext cx="10420350" cy="6877050"/>
          </a:xfrm>
          <a:custGeom>
            <a:avLst/>
            <a:gdLst>
              <a:gd name="connsiteX0" fmla="*/ 0 w 10420350"/>
              <a:gd name="connsiteY0" fmla="*/ 0 h 6877050"/>
              <a:gd name="connsiteX1" fmla="*/ 6038850 w 10420350"/>
              <a:gd name="connsiteY1" fmla="*/ 6877050 h 6877050"/>
              <a:gd name="connsiteX2" fmla="*/ 10420350 w 10420350"/>
              <a:gd name="connsiteY2" fmla="*/ 6877050 h 6877050"/>
              <a:gd name="connsiteX3" fmla="*/ 4457700 w 10420350"/>
              <a:gd name="connsiteY3" fmla="*/ 0 h 6877050"/>
              <a:gd name="connsiteX4" fmla="*/ 0 w 10420350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0350" h="6877050">
                <a:moveTo>
                  <a:pt x="0" y="0"/>
                </a:moveTo>
                <a:lnTo>
                  <a:pt x="6038850" y="6877050"/>
                </a:lnTo>
                <a:lnTo>
                  <a:pt x="10420350" y="6877050"/>
                </a:lnTo>
                <a:lnTo>
                  <a:pt x="4457700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1214" y="4170574"/>
            <a:ext cx="331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Amazon Reviews dataset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214" y="4819813"/>
            <a:ext cx="500611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The Amazon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Reviews</a:t>
            </a:r>
            <a:r>
              <a:rPr lang="en-US" altLang="zh-CN" sz="1600" dirty="0">
                <a:cs typeface="+mn-ea"/>
                <a:sym typeface="+mn-lt"/>
              </a:rPr>
              <a:t> dataset contains 3.6 million reviews with binary sentiment classes: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positive</a:t>
            </a:r>
            <a:r>
              <a:rPr lang="en-US" altLang="zh-CN" sz="1600" dirty="0">
                <a:cs typeface="+mn-ea"/>
                <a:sym typeface="+mn-lt"/>
              </a:rPr>
              <a:t> or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negative</a:t>
            </a:r>
            <a:r>
              <a:rPr lang="en-US" altLang="zh-CN" sz="1600" dirty="0">
                <a:cs typeface="+mn-ea"/>
                <a:sym typeface="+mn-lt"/>
              </a:rPr>
              <a:t>.</a:t>
            </a:r>
            <a:endParaRPr lang="zh-CN" altLang="en-US" sz="1600" b="1" spc="100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84995" y="459634"/>
            <a:ext cx="324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Sentiment140 dataset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84996" y="1063153"/>
            <a:ext cx="4339364" cy="157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The Sentiment140 dataset contains `1.6 million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tweets</a:t>
            </a:r>
            <a:r>
              <a:rPr lang="en-US" altLang="zh-CN" sz="1600" dirty="0">
                <a:cs typeface="+mn-ea"/>
                <a:sym typeface="+mn-lt"/>
              </a:rPr>
              <a:t>` with 6 different sentiment classes: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positive</a:t>
            </a:r>
            <a:r>
              <a:rPr lang="en-US" altLang="zh-CN" sz="1600" dirty="0">
                <a:cs typeface="+mn-ea"/>
                <a:sym typeface="+mn-lt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negative</a:t>
            </a:r>
            <a:r>
              <a:rPr lang="en-US" altLang="zh-CN" sz="1600" dirty="0">
                <a:cs typeface="+mn-ea"/>
                <a:sym typeface="+mn-lt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cs typeface="+mn-ea"/>
                <a:sym typeface="+mn-lt"/>
              </a:rPr>
              <a:t>neutral</a:t>
            </a:r>
            <a:r>
              <a:rPr lang="en-US" altLang="zh-CN" sz="1600" dirty="0">
                <a:cs typeface="+mn-ea"/>
                <a:sym typeface="+mn-lt"/>
              </a:rPr>
              <a:t>, and three other classes.</a:t>
            </a:r>
            <a:endParaRPr lang="zh-CN" altLang="en-US" sz="1600" b="1" spc="100" dirty="0">
              <a:cs typeface="+mn-ea"/>
              <a:sym typeface="+mn-lt"/>
            </a:endParaRP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8E29A60F-8F23-4A8E-9B39-985FE58BAED3}"/>
              </a:ext>
            </a:extLst>
          </p:cNvPr>
          <p:cNvSpPr txBox="1"/>
          <p:nvPr/>
        </p:nvSpPr>
        <p:spPr>
          <a:xfrm>
            <a:off x="33304" y="486579"/>
            <a:ext cx="1558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cs typeface="+mn-ea"/>
                <a:sym typeface="+mn-lt"/>
              </a:rPr>
              <a:t>Input</a:t>
            </a:r>
            <a:endParaRPr lang="zh-CN" altLang="en-US" sz="2500" dirty="0">
              <a:cs typeface="+mn-ea"/>
              <a:sym typeface="+mn-lt"/>
            </a:endParaRPr>
          </a:p>
        </p:txBody>
      </p:sp>
      <p:sp>
        <p:nvSpPr>
          <p:cNvPr id="8" name="等腰三角形 14">
            <a:extLst>
              <a:ext uri="{FF2B5EF4-FFF2-40B4-BE49-F238E27FC236}">
                <a16:creationId xmlns:a16="http://schemas.microsoft.com/office/drawing/2014/main" id="{ECCE0059-2B1B-4A31-8C52-C14784368210}"/>
              </a:ext>
            </a:extLst>
          </p:cNvPr>
          <p:cNvSpPr/>
          <p:nvPr/>
        </p:nvSpPr>
        <p:spPr>
          <a:xfrm rot="10800000" flipH="1">
            <a:off x="173830" y="-9512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1750397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1" y="0"/>
            <a:ext cx="10789920" cy="57728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5759" y="5772859"/>
            <a:ext cx="1697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cs typeface="+mn-ea"/>
                <a:sym typeface="+mn-lt"/>
              </a:rPr>
              <a:t>Classes</a:t>
            </a:r>
            <a:endParaRPr lang="zh-CN" altLang="en-US" sz="25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0845" y="6088957"/>
            <a:ext cx="2407041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B050"/>
                </a:solidFill>
                <a:cs typeface="+mn-ea"/>
                <a:sym typeface="+mn-lt"/>
              </a:rPr>
              <a:t>Positive</a:t>
            </a:r>
            <a:r>
              <a:rPr lang="en-US" altLang="zh-CN" sz="2000" dirty="0">
                <a:cs typeface="+mn-ea"/>
                <a:sym typeface="+mn-lt"/>
              </a:rPr>
              <a:t> – </a:t>
            </a: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Negative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endParaRPr lang="zh-CN" altLang="en-US" sz="2000" b="1" spc="100" dirty="0">
              <a:cs typeface="+mn-ea"/>
              <a:sym typeface="+mn-lt"/>
            </a:endParaRPr>
          </a:p>
        </p:txBody>
      </p: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283335" y="54319"/>
            <a:ext cx="10887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lang="zh-CN" altLang="en-US" sz="16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54770" y="8192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4350A-FCDD-41C0-91C6-86EFF3E39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29" y="272047"/>
            <a:ext cx="7460452" cy="4772393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493974" y="2601374"/>
            <a:ext cx="1608454" cy="15822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26"/>
          <p:cNvSpPr>
            <a:spLocks noChangeArrowheads="1"/>
          </p:cNvSpPr>
          <p:nvPr/>
        </p:nvSpPr>
        <p:spPr bwMode="auto">
          <a:xfrm>
            <a:off x="1363346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91773" y="2601374"/>
            <a:ext cx="1608454" cy="15822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26"/>
          <p:cNvSpPr>
            <a:spLocks noChangeArrowheads="1"/>
          </p:cNvSpPr>
          <p:nvPr/>
        </p:nvSpPr>
        <p:spPr bwMode="auto">
          <a:xfrm>
            <a:off x="5161145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089572" y="2601374"/>
            <a:ext cx="1608454" cy="15822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26"/>
          <p:cNvSpPr>
            <a:spLocks noChangeArrowheads="1"/>
          </p:cNvSpPr>
          <p:nvPr/>
        </p:nvSpPr>
        <p:spPr bwMode="auto">
          <a:xfrm>
            <a:off x="8958944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9980" y="4658995"/>
            <a:ext cx="26142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Elsayed Elmandoh</a:t>
            </a:r>
          </a:p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205038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07915" y="4658995"/>
            <a:ext cx="2613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" altLang="zh-CN" sz="1600" b="1" dirty="0">
                <a:solidFill>
                  <a:srgbClr val="C00000"/>
                </a:solidFill>
                <a:cs typeface="+mn-ea"/>
                <a:sym typeface="+mn-lt"/>
              </a:rPr>
              <a:t>Somaya </a:t>
            </a: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Yasser</a:t>
            </a:r>
          </a:p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205007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705215" y="4658995"/>
            <a:ext cx="2651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 err="1">
                <a:solidFill>
                  <a:srgbClr val="C00000"/>
                </a:solidFill>
                <a:cs typeface="+mn-ea"/>
                <a:sym typeface="+mn-lt"/>
              </a:rPr>
              <a:t>Nardeen</a:t>
            </a: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 Hesham</a:t>
            </a:r>
          </a:p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205074</a:t>
            </a:r>
          </a:p>
        </p:txBody>
      </p:sp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283335" y="54319"/>
            <a:ext cx="16405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Team</a:t>
            </a:r>
            <a:endParaRPr lang="zh-CN" altLang="en-US" sz="4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-54770" y="8192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1" y="0"/>
            <a:ext cx="10789920" cy="57728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5759" y="5772447"/>
            <a:ext cx="16972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cs typeface="+mn-ea"/>
                <a:sym typeface="+mn-lt"/>
              </a:rPr>
              <a:t>Classes</a:t>
            </a:r>
            <a:endParaRPr lang="zh-CN" altLang="en-US" sz="25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0845" y="6088957"/>
            <a:ext cx="2407041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cs typeface="+mn-ea"/>
                <a:sym typeface="+mn-lt"/>
              </a:rPr>
              <a:t>Positive</a:t>
            </a:r>
            <a:r>
              <a:rPr lang="en-US" altLang="zh-CN" sz="2000" dirty="0">
                <a:cs typeface="+mn-ea"/>
                <a:sym typeface="+mn-lt"/>
              </a:rPr>
              <a:t> – </a:t>
            </a:r>
            <a:r>
              <a:rPr lang="en-US" altLang="zh-CN" sz="2000" dirty="0">
                <a:solidFill>
                  <a:srgbClr val="00B050"/>
                </a:solidFill>
                <a:cs typeface="+mn-ea"/>
                <a:sym typeface="+mn-lt"/>
              </a:rPr>
              <a:t>Negative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endParaRPr lang="zh-CN" altLang="en-US" sz="2000" b="1" spc="100" dirty="0">
              <a:cs typeface="+mn-ea"/>
              <a:sym typeface="+mn-lt"/>
            </a:endParaRPr>
          </a:p>
        </p:txBody>
      </p:sp>
      <p:sp>
        <p:nvSpPr>
          <p:cNvPr id="11" name="文本框 5"/>
          <p:cNvSpPr txBox="1">
            <a:spLocks noChangeArrowheads="1"/>
          </p:cNvSpPr>
          <p:nvPr/>
        </p:nvSpPr>
        <p:spPr bwMode="auto">
          <a:xfrm>
            <a:off x="283335" y="54319"/>
            <a:ext cx="10887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Output</a:t>
            </a:r>
            <a:endParaRPr lang="zh-CN" altLang="en-US" sz="16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rot="5400000" flipH="1">
            <a:off x="-54770" y="8192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04481-83A4-4A1D-B4CF-322A79D99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45" y="223596"/>
            <a:ext cx="7460452" cy="47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690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2693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6068" y="3167387"/>
            <a:ext cx="2387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Evaluation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223351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2" y="0"/>
            <a:ext cx="11341993" cy="61112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79080" y="6276242"/>
            <a:ext cx="2259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Model Loss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13848" y="6246965"/>
            <a:ext cx="262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Model Accuracy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 flipH="1">
            <a:off x="2947510" y="6301734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等腰三角形 14">
            <a:extLst>
              <a:ext uri="{FF2B5EF4-FFF2-40B4-BE49-F238E27FC236}">
                <a16:creationId xmlns:a16="http://schemas.microsoft.com/office/drawing/2014/main" id="{7ECACC27-709B-4A42-8969-A50493350295}"/>
              </a:ext>
            </a:extLst>
          </p:cNvPr>
          <p:cNvSpPr/>
          <p:nvPr/>
        </p:nvSpPr>
        <p:spPr>
          <a:xfrm rot="5400000" flipH="1">
            <a:off x="7290910" y="6301734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FD543-FB76-401D-9B5D-C464B5451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87" y="384042"/>
            <a:ext cx="7819653" cy="493471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26"/>
          <p:cNvSpPr>
            <a:spLocks noChangeArrowheads="1"/>
          </p:cNvSpPr>
          <p:nvPr/>
        </p:nvSpPr>
        <p:spPr bwMode="auto">
          <a:xfrm>
            <a:off x="372746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椭圆 26"/>
          <p:cNvSpPr>
            <a:spLocks noChangeArrowheads="1"/>
          </p:cNvSpPr>
          <p:nvPr/>
        </p:nvSpPr>
        <p:spPr bwMode="auto">
          <a:xfrm>
            <a:off x="3332345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26"/>
          <p:cNvSpPr>
            <a:spLocks noChangeArrowheads="1"/>
          </p:cNvSpPr>
          <p:nvPr/>
        </p:nvSpPr>
        <p:spPr bwMode="auto">
          <a:xfrm>
            <a:off x="9644744" y="245763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620" y="4658995"/>
            <a:ext cx="2614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Accuracy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79115" y="4658995"/>
            <a:ext cx="2613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Precision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91015" y="4658995"/>
            <a:ext cx="26517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F1-Score</a:t>
            </a:r>
          </a:p>
        </p:txBody>
      </p:sp>
      <p:sp>
        <p:nvSpPr>
          <p:cNvPr id="17" name="文本框 5"/>
          <p:cNvSpPr txBox="1">
            <a:spLocks noChangeArrowheads="1"/>
          </p:cNvSpPr>
          <p:nvPr/>
        </p:nvSpPr>
        <p:spPr bwMode="auto">
          <a:xfrm>
            <a:off x="283335" y="54319"/>
            <a:ext cx="1350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Metrics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-54770" y="8192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26">
            <a:extLst>
              <a:ext uri="{FF2B5EF4-FFF2-40B4-BE49-F238E27FC236}">
                <a16:creationId xmlns:a16="http://schemas.microsoft.com/office/drawing/2014/main" id="{F25D5950-38AD-4487-9AB3-C5CB06BA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545" y="2411914"/>
            <a:ext cx="1869710" cy="1869708"/>
          </a:xfrm>
          <a:prstGeom prst="ellipse">
            <a:avLst/>
          </a:prstGeom>
          <a:noFill/>
          <a:ln w="63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9">
            <a:extLst>
              <a:ext uri="{FF2B5EF4-FFF2-40B4-BE49-F238E27FC236}">
                <a16:creationId xmlns:a16="http://schemas.microsoft.com/office/drawing/2014/main" id="{92C66B87-8F7E-4480-B397-E2E8E3271FB4}"/>
              </a:ext>
            </a:extLst>
          </p:cNvPr>
          <p:cNvSpPr txBox="1"/>
          <p:nvPr/>
        </p:nvSpPr>
        <p:spPr>
          <a:xfrm>
            <a:off x="6203315" y="4613275"/>
            <a:ext cx="26130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Bef>
                <a:spcPts val="1200"/>
              </a:spcBef>
            </a:pPr>
            <a:r>
              <a:rPr lang="en-US" altLang="zh-CN" sz="1600" b="1" dirty="0">
                <a:solidFill>
                  <a:srgbClr val="C00000"/>
                </a:solidFill>
                <a:cs typeface="+mn-ea"/>
                <a:sym typeface="+mn-lt"/>
              </a:rPr>
              <a:t>Recall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E814DACA-CA61-4FDF-8462-068894F56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42" y="3228944"/>
            <a:ext cx="859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89%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5">
            <a:extLst>
              <a:ext uri="{FF2B5EF4-FFF2-40B4-BE49-F238E27FC236}">
                <a16:creationId xmlns:a16="http://schemas.microsoft.com/office/drawing/2014/main" id="{4B9FCB0A-CAD7-456B-8004-C0DAE95C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732" y="3236775"/>
            <a:ext cx="859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90%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5">
            <a:extLst>
              <a:ext uri="{FF2B5EF4-FFF2-40B4-BE49-F238E27FC236}">
                <a16:creationId xmlns:a16="http://schemas.microsoft.com/office/drawing/2014/main" id="{BE1F7209-7FF3-4638-85CA-39CCD2720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631" y="3192433"/>
            <a:ext cx="859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90%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5">
            <a:extLst>
              <a:ext uri="{FF2B5EF4-FFF2-40B4-BE49-F238E27FC236}">
                <a16:creationId xmlns:a16="http://schemas.microsoft.com/office/drawing/2014/main" id="{690D7A67-4DEE-4EE4-9DCD-AFBC3C0A9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126" y="3227567"/>
            <a:ext cx="8595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89%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417694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2" y="0"/>
            <a:ext cx="11341993" cy="61112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37848" y="6293784"/>
            <a:ext cx="262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cs typeface="+mn-ea"/>
                <a:sym typeface="+mn-lt"/>
              </a:rPr>
              <a:t>Confusion matrix</a:t>
            </a:r>
            <a:endParaRPr lang="zh-CN" altLang="en-US" sz="20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5400000" flipH="1">
            <a:off x="4639150" y="6355789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90518-0219-405C-94BE-95729529A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34" y="402331"/>
            <a:ext cx="7780026" cy="49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3463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2414939">
            <a:off x="-2868228" y="476580"/>
            <a:ext cx="8646165" cy="7162505"/>
          </a:xfrm>
          <a:custGeom>
            <a:avLst/>
            <a:gdLst>
              <a:gd name="connsiteX0" fmla="*/ 1880847 w 8416345"/>
              <a:gd name="connsiteY0" fmla="*/ 0 h 6826525"/>
              <a:gd name="connsiteX1" fmla="*/ 8416345 w 8416345"/>
              <a:gd name="connsiteY1" fmla="*/ 0 h 6826525"/>
              <a:gd name="connsiteX2" fmla="*/ 8416345 w 8416345"/>
              <a:gd name="connsiteY2" fmla="*/ 3452825 h 6826525"/>
              <a:gd name="connsiteX3" fmla="*/ 4431026 w 8416345"/>
              <a:gd name="connsiteY3" fmla="*/ 6826525 h 6826525"/>
              <a:gd name="connsiteX4" fmla="*/ 0 w 8416345"/>
              <a:gd name="connsiteY4" fmla="*/ 1592198 h 682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6345" h="6826525">
                <a:moveTo>
                  <a:pt x="1880847" y="0"/>
                </a:moveTo>
                <a:lnTo>
                  <a:pt x="8416345" y="0"/>
                </a:lnTo>
                <a:lnTo>
                  <a:pt x="8416345" y="3452825"/>
                </a:lnTo>
                <a:lnTo>
                  <a:pt x="4431026" y="6826525"/>
                </a:lnTo>
                <a:lnTo>
                  <a:pt x="0" y="1592198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0611" y="4154569"/>
            <a:ext cx="3074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spc="12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Thanks </a:t>
            </a:r>
            <a:r>
              <a:rPr lang="en-US" altLang="zh-CN" sz="4400" spc="120" dirty="0">
                <a:solidFill>
                  <a:schemeClr val="bg2">
                    <a:lumMod val="25000"/>
                  </a:schemeClr>
                </a:solidFill>
                <a:cs typeface="+mn-ea"/>
                <a:sym typeface="Wingdings" panose="05000000000000000000" pitchFamily="2" charset="2"/>
              </a:rPr>
              <a:t></a:t>
            </a:r>
            <a:endParaRPr lang="zh-CN" altLang="en-US" sz="4400" spc="12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411337" y="4924010"/>
            <a:ext cx="2183784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2693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98868" y="3167387"/>
            <a:ext cx="3921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r>
              <a:rPr lang="en-US" altLang="zh-CN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Project description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83336" y="944880"/>
            <a:ext cx="11451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project, we aim to develop a Long Short-Term Memory (LSTM) model for sentiment analysis on text data extracted from social media posts, customer reviews, or news articles. </a:t>
            </a:r>
          </a:p>
          <a:p>
            <a:endParaRPr lang="en-US" sz="3000" dirty="0"/>
          </a:p>
          <a:p>
            <a:r>
              <a:rPr lang="en-US" sz="3000" dirty="0"/>
              <a:t>The sentiment analysis model will classify text into various sentiment classes, such as positive, negative, or neutral.</a:t>
            </a:r>
            <a:endParaRPr lang="en-US" altLang="zh-CN" sz="3000" dirty="0">
              <a:solidFill>
                <a:srgbClr val="131313"/>
              </a:solidFill>
              <a:cs typeface="+mn-ea"/>
              <a:sym typeface="+mn-lt"/>
            </a:endParaRPr>
          </a:p>
        </p:txBody>
      </p:sp>
      <p:sp>
        <p:nvSpPr>
          <p:cNvPr id="22" name="文本框 5"/>
          <p:cNvSpPr txBox="1">
            <a:spLocks noChangeArrowheads="1"/>
          </p:cNvSpPr>
          <p:nvPr/>
        </p:nvSpPr>
        <p:spPr bwMode="auto">
          <a:xfrm>
            <a:off x="283335" y="54319"/>
            <a:ext cx="3236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Project description</a:t>
            </a:r>
            <a:endParaRPr lang="zh-CN" altLang="en-US" sz="2000" b="1" spc="300" dirty="0">
              <a:solidFill>
                <a:srgbClr val="534C4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等腰三角形 22"/>
          <p:cNvSpPr/>
          <p:nvPr/>
        </p:nvSpPr>
        <p:spPr>
          <a:xfrm rot="5400000" flipH="1">
            <a:off x="-54770" y="5476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1169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2169" y="3167390"/>
            <a:ext cx="536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Real-World Applications</a:t>
            </a: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537165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-50800"/>
            <a:ext cx="7547428" cy="6908800"/>
          </a:xfrm>
          <a:custGeom>
            <a:avLst/>
            <a:gdLst>
              <a:gd name="connsiteX0" fmla="*/ 14514 w 7547428"/>
              <a:gd name="connsiteY0" fmla="*/ 0 h 6908800"/>
              <a:gd name="connsiteX1" fmla="*/ 4702628 w 7547428"/>
              <a:gd name="connsiteY1" fmla="*/ 14515 h 6908800"/>
              <a:gd name="connsiteX2" fmla="*/ 7547428 w 7547428"/>
              <a:gd name="connsiteY2" fmla="*/ 6894286 h 6908800"/>
              <a:gd name="connsiteX3" fmla="*/ 0 w 7547428"/>
              <a:gd name="connsiteY3" fmla="*/ 6908800 h 6908800"/>
              <a:gd name="connsiteX4" fmla="*/ 14514 w 7547428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7428" h="6908800">
                <a:moveTo>
                  <a:pt x="14514" y="0"/>
                </a:moveTo>
                <a:lnTo>
                  <a:pt x="4702628" y="14515"/>
                </a:lnTo>
                <a:lnTo>
                  <a:pt x="7547428" y="6894286"/>
                </a:lnTo>
                <a:lnTo>
                  <a:pt x="0" y="6908800"/>
                </a:lnTo>
                <a:lnTo>
                  <a:pt x="14514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8921" y="392874"/>
            <a:ext cx="5455920" cy="436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Sentiment analysis is widely used in social media monitoring to understand public opinion and sentiment towards products, brands, or events.</a:t>
            </a:r>
          </a:p>
          <a:p>
            <a:pPr>
              <a:lnSpc>
                <a:spcPct val="150000"/>
              </a:lnSpc>
            </a:pPr>
            <a:endParaRPr lang="en-US" altLang="zh-CN" sz="17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It's employed in customer feedback analysis to gauge customer satisfaction and identify areas for improvement.</a:t>
            </a:r>
          </a:p>
          <a:p>
            <a:pPr>
              <a:lnSpc>
                <a:spcPct val="150000"/>
              </a:lnSpc>
            </a:pPr>
            <a:endParaRPr lang="en-US" altLang="zh-CN" sz="17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Sentiment analysis also plays a crucial role in market research, political analysis, and brand reputation management.</a:t>
            </a: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7890896" y="0"/>
            <a:ext cx="40177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Real-World Applications</a:t>
            </a: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1853895" y="5476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2693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4617" y="3167387"/>
            <a:ext cx="4790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lt"/>
                <a:cs typeface="+mn-ea"/>
                <a:sym typeface="+mn-lt"/>
              </a:rPr>
              <a:t>Advantages of Project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4244568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-50800"/>
            <a:ext cx="7547428" cy="6908800"/>
          </a:xfrm>
          <a:custGeom>
            <a:avLst/>
            <a:gdLst>
              <a:gd name="connsiteX0" fmla="*/ 14514 w 7547428"/>
              <a:gd name="connsiteY0" fmla="*/ 0 h 6908800"/>
              <a:gd name="connsiteX1" fmla="*/ 4702628 w 7547428"/>
              <a:gd name="connsiteY1" fmla="*/ 14515 h 6908800"/>
              <a:gd name="connsiteX2" fmla="*/ 7547428 w 7547428"/>
              <a:gd name="connsiteY2" fmla="*/ 6894286 h 6908800"/>
              <a:gd name="connsiteX3" fmla="*/ 0 w 7547428"/>
              <a:gd name="connsiteY3" fmla="*/ 6908800 h 6908800"/>
              <a:gd name="connsiteX4" fmla="*/ 14514 w 7547428"/>
              <a:gd name="connsiteY4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7428" h="6908800">
                <a:moveTo>
                  <a:pt x="14514" y="0"/>
                </a:moveTo>
                <a:lnTo>
                  <a:pt x="4702628" y="14515"/>
                </a:lnTo>
                <a:lnTo>
                  <a:pt x="7547428" y="6894286"/>
                </a:lnTo>
                <a:lnTo>
                  <a:pt x="0" y="6908800"/>
                </a:lnTo>
                <a:lnTo>
                  <a:pt x="14514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98921" y="392874"/>
            <a:ext cx="5455920" cy="436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Provides actionable insights: Sentiment analysis helps businesses and organizations make data-driven decisions based on customer feedback and public sentiment.</a:t>
            </a:r>
          </a:p>
          <a:p>
            <a:pPr>
              <a:lnSpc>
                <a:spcPct val="150000"/>
              </a:lnSpc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Scalable and efficient: With machine learning models like LSTM, sentiment analysis can be automated and scaled to analyze large volumes of text data.</a:t>
            </a:r>
          </a:p>
          <a:p>
            <a:pPr>
              <a:lnSpc>
                <a:spcPct val="150000"/>
              </a:lnSpc>
            </a:pPr>
            <a:endParaRPr lang="en-US" altLang="zh-CN" sz="1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Improves customer experience: By understanding customer sentiment, businesses can tailor their products, services, and marketing strategies to better meet customer needs and preferences.</a:t>
            </a:r>
          </a:p>
        </p:txBody>
      </p:sp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8085181" y="0"/>
            <a:ext cx="38234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spc="300" dirty="0">
                <a:solidFill>
                  <a:srgbClr val="534C49"/>
                </a:solidFill>
                <a:latin typeface="+mn-lt"/>
                <a:ea typeface="+mn-ea"/>
                <a:cs typeface="+mn-ea"/>
                <a:sym typeface="+mn-lt"/>
              </a:rPr>
              <a:t>Advantages of Project</a:t>
            </a:r>
          </a:p>
        </p:txBody>
      </p:sp>
      <p:sp>
        <p:nvSpPr>
          <p:cNvPr id="6" name="等腰三角形 5"/>
          <p:cNvSpPr/>
          <p:nvPr/>
        </p:nvSpPr>
        <p:spPr>
          <a:xfrm rot="16200000" flipH="1">
            <a:off x="11853895" y="54768"/>
            <a:ext cx="392874" cy="283336"/>
          </a:xfrm>
          <a:prstGeom prst="triangl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3894936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4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 rot="5400000" flipH="1">
            <a:off x="2567895" y="-2757415"/>
            <a:ext cx="6957498" cy="12290713"/>
          </a:xfrm>
          <a:custGeom>
            <a:avLst/>
            <a:gdLst>
              <a:gd name="connsiteX0" fmla="*/ 6858000 w 6863365"/>
              <a:gd name="connsiteY0" fmla="*/ 12192000 h 12192000"/>
              <a:gd name="connsiteX1" fmla="*/ 6858000 w 6863365"/>
              <a:gd name="connsiteY1" fmla="*/ 12190476 h 12192000"/>
              <a:gd name="connsiteX2" fmla="*/ 18771 w 6863365"/>
              <a:gd name="connsiteY2" fmla="*/ 12190476 h 12192000"/>
              <a:gd name="connsiteX3" fmla="*/ 3441068 w 6863365"/>
              <a:gd name="connsiteY3" fmla="*/ 6289964 h 12192000"/>
              <a:gd name="connsiteX4" fmla="*/ 6858000 w 6863365"/>
              <a:gd name="connsiteY4" fmla="*/ 12181226 h 12192000"/>
              <a:gd name="connsiteX5" fmla="*/ 6858000 w 6863365"/>
              <a:gd name="connsiteY5" fmla="*/ 0 h 12192000"/>
              <a:gd name="connsiteX6" fmla="*/ 0 w 6863365"/>
              <a:gd name="connsiteY6" fmla="*/ 0 h 12192000"/>
              <a:gd name="connsiteX7" fmla="*/ 0 w 6863365"/>
              <a:gd name="connsiteY7" fmla="*/ 12192000 h 12192000"/>
              <a:gd name="connsiteX8" fmla="*/ 6863365 w 6863365"/>
              <a:gd name="connsiteY8" fmla="*/ 12190476 h 12192000"/>
              <a:gd name="connsiteX9" fmla="*/ 6858000 w 6863365"/>
              <a:gd name="connsiteY9" fmla="*/ 12181226 h 12192000"/>
              <a:gd name="connsiteX10" fmla="*/ 6858000 w 6863365"/>
              <a:gd name="connsiteY10" fmla="*/ 12190476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63365" h="12192000">
                <a:moveTo>
                  <a:pt x="6858000" y="12192000"/>
                </a:moveTo>
                <a:lnTo>
                  <a:pt x="6858000" y="12190476"/>
                </a:lnTo>
                <a:lnTo>
                  <a:pt x="18771" y="12190476"/>
                </a:lnTo>
                <a:lnTo>
                  <a:pt x="3441068" y="6289964"/>
                </a:lnTo>
                <a:lnTo>
                  <a:pt x="6858000" y="12181226"/>
                </a:lnTo>
                <a:lnTo>
                  <a:pt x="6858000" y="0"/>
                </a:lnTo>
                <a:lnTo>
                  <a:pt x="0" y="0"/>
                </a:lnTo>
                <a:lnTo>
                  <a:pt x="0" y="12192000"/>
                </a:lnTo>
                <a:close/>
                <a:moveTo>
                  <a:pt x="6863365" y="12190476"/>
                </a:moveTo>
                <a:lnTo>
                  <a:pt x="6858000" y="12181226"/>
                </a:lnTo>
                <a:lnTo>
                  <a:pt x="6858000" y="1219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35863" y="2663601"/>
            <a:ext cx="1210588" cy="40011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关于公司</a:t>
            </a:r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5712264" y="3863245"/>
            <a:ext cx="447195" cy="385513"/>
          </a:xfrm>
          <a:prstGeom prst="triangle">
            <a:avLst/>
          </a:prstGeom>
          <a:solidFill>
            <a:srgbClr val="C00000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85643" y="3167387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800" b="1" spc="300">
                <a:solidFill>
                  <a:srgbClr val="534C49"/>
                </a:solidFill>
                <a:latin typeface="+mn-ea"/>
                <a:cs typeface="Microsoft JhengHei Light" panose="020B030403050404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cs typeface="+mn-ea"/>
                <a:sym typeface="+mn-lt"/>
              </a:rPr>
              <a:t>Apps that are similar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>
            <a:off x="-508617" y="466676"/>
            <a:ext cx="6844594" cy="5900512"/>
          </a:xfrm>
          <a:prstGeom prst="triangl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等腰三角形 8"/>
          <p:cNvSpPr/>
          <p:nvPr/>
        </p:nvSpPr>
        <p:spPr>
          <a:xfrm rot="5400000" flipH="1">
            <a:off x="5094590" y="2304591"/>
            <a:ext cx="1297029" cy="1118128"/>
          </a:xfrm>
          <a:prstGeom prst="triangle">
            <a:avLst/>
          </a:prstGeom>
          <a:solidFill>
            <a:srgbClr val="C00000">
              <a:alpha val="5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7"/>
          <p:cNvSpPr/>
          <p:nvPr/>
        </p:nvSpPr>
        <p:spPr>
          <a:xfrm rot="16200000" flipV="1">
            <a:off x="-2216457" y="1946949"/>
            <a:ext cx="7108736" cy="2675824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-1" fmla="*/ 0 w 6858002"/>
              <a:gd name="connsiteY0-2" fmla="*/ 1685924 h 1685924"/>
              <a:gd name="connsiteX1-3" fmla="*/ 814388 w 6858002"/>
              <a:gd name="connsiteY1-4" fmla="*/ 0 h 1685924"/>
              <a:gd name="connsiteX2-5" fmla="*/ 6858002 w 6858002"/>
              <a:gd name="connsiteY2-6" fmla="*/ 1685924 h 1685924"/>
              <a:gd name="connsiteX3-7" fmla="*/ 0 w 6858002"/>
              <a:gd name="connsiteY3-8" fmla="*/ 1685924 h 1685924"/>
              <a:gd name="connsiteX0-9" fmla="*/ 0 w 6858002"/>
              <a:gd name="connsiteY0-10" fmla="*/ 1700212 h 1700212"/>
              <a:gd name="connsiteX1-11" fmla="*/ 885825 w 6858002"/>
              <a:gd name="connsiteY1-12" fmla="*/ 0 h 1700212"/>
              <a:gd name="connsiteX2-13" fmla="*/ 6858002 w 6858002"/>
              <a:gd name="connsiteY2-14" fmla="*/ 1700212 h 1700212"/>
              <a:gd name="connsiteX3-15" fmla="*/ 0 w 6858002"/>
              <a:gd name="connsiteY3-16" fmla="*/ 1700212 h 1700212"/>
              <a:gd name="connsiteX0-17" fmla="*/ 0 w 6858002"/>
              <a:gd name="connsiteY0-18" fmla="*/ 2071687 h 2071687"/>
              <a:gd name="connsiteX1-19" fmla="*/ 1057275 w 6858002"/>
              <a:gd name="connsiteY1-20" fmla="*/ 0 h 2071687"/>
              <a:gd name="connsiteX2-21" fmla="*/ 6858002 w 6858002"/>
              <a:gd name="connsiteY2-22" fmla="*/ 2071687 h 2071687"/>
              <a:gd name="connsiteX3-23" fmla="*/ 0 w 6858002"/>
              <a:gd name="connsiteY3-24" fmla="*/ 2071687 h 2071687"/>
              <a:gd name="connsiteX0-25" fmla="*/ 0 w 6858002"/>
              <a:gd name="connsiteY0-26" fmla="*/ 2890837 h 2890837"/>
              <a:gd name="connsiteX1-27" fmla="*/ 1495422 w 6858002"/>
              <a:gd name="connsiteY1-28" fmla="*/ 0 h 2890837"/>
              <a:gd name="connsiteX2-29" fmla="*/ 6858002 w 6858002"/>
              <a:gd name="connsiteY2-30" fmla="*/ 2890837 h 2890837"/>
              <a:gd name="connsiteX3-31" fmla="*/ 0 w 6858002"/>
              <a:gd name="connsiteY3-32" fmla="*/ 2890837 h 28908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0152159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hdbuoowh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530</Words>
  <Application>Microsoft Office PowerPoint</Application>
  <PresentationFormat>Widescreen</PresentationFormat>
  <Paragraphs>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Elsayed Elmandoh</cp:lastModifiedBy>
  <cp:revision>64</cp:revision>
  <dcterms:created xsi:type="dcterms:W3CDTF">2018-01-22T13:26:00Z</dcterms:created>
  <dcterms:modified xsi:type="dcterms:W3CDTF">2024-05-15T11:09:41Z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99C6227C1BDE4BF9AC86E2D2F0962B8C_11</vt:lpwstr>
  </property>
</Properties>
</file>